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xml" ContentType="application/inkml+xml"/>
  <Override PartName="/ppt/ink/ink2.xml" ContentType="application/inkml+xml"/>
  <Override PartName="/ppt/notesSlides/notesSlide5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6.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9"/>
  </p:notesMasterIdLst>
  <p:sldIdLst>
    <p:sldId id="256" r:id="rId2"/>
    <p:sldId id="397" r:id="rId3"/>
    <p:sldId id="399" r:id="rId4"/>
    <p:sldId id="490" r:id="rId5"/>
    <p:sldId id="489" r:id="rId6"/>
    <p:sldId id="488" r:id="rId7"/>
    <p:sldId id="420" r:id="rId8"/>
    <p:sldId id="479" r:id="rId9"/>
    <p:sldId id="485" r:id="rId10"/>
    <p:sldId id="487" r:id="rId11"/>
    <p:sldId id="486" r:id="rId12"/>
    <p:sldId id="421" r:id="rId13"/>
    <p:sldId id="423" r:id="rId14"/>
    <p:sldId id="422" r:id="rId15"/>
    <p:sldId id="425" r:id="rId16"/>
    <p:sldId id="426" r:id="rId17"/>
    <p:sldId id="424" r:id="rId18"/>
    <p:sldId id="427" r:id="rId19"/>
    <p:sldId id="428" r:id="rId20"/>
    <p:sldId id="430" r:id="rId21"/>
    <p:sldId id="435" r:id="rId22"/>
    <p:sldId id="431" r:id="rId23"/>
    <p:sldId id="432" r:id="rId24"/>
    <p:sldId id="433" r:id="rId25"/>
    <p:sldId id="434" r:id="rId26"/>
    <p:sldId id="436" r:id="rId27"/>
    <p:sldId id="437" r:id="rId28"/>
    <p:sldId id="491" r:id="rId29"/>
    <p:sldId id="492" r:id="rId30"/>
    <p:sldId id="493" r:id="rId31"/>
    <p:sldId id="663" r:id="rId32"/>
    <p:sldId id="401" r:id="rId33"/>
    <p:sldId id="439" r:id="rId34"/>
    <p:sldId id="440" r:id="rId35"/>
    <p:sldId id="441" r:id="rId36"/>
    <p:sldId id="474" r:id="rId37"/>
    <p:sldId id="475" r:id="rId38"/>
    <p:sldId id="442" r:id="rId39"/>
    <p:sldId id="480" r:id="rId40"/>
    <p:sldId id="445" r:id="rId41"/>
    <p:sldId id="444" r:id="rId42"/>
    <p:sldId id="446" r:id="rId43"/>
    <p:sldId id="402" r:id="rId44"/>
    <p:sldId id="447" r:id="rId45"/>
    <p:sldId id="448" r:id="rId46"/>
    <p:sldId id="449" r:id="rId47"/>
    <p:sldId id="450" r:id="rId48"/>
    <p:sldId id="452" r:id="rId49"/>
    <p:sldId id="451" r:id="rId50"/>
    <p:sldId id="396" r:id="rId51"/>
    <p:sldId id="382" r:id="rId52"/>
    <p:sldId id="454" r:id="rId53"/>
    <p:sldId id="453" r:id="rId54"/>
    <p:sldId id="455" r:id="rId55"/>
    <p:sldId id="456" r:id="rId56"/>
    <p:sldId id="457" r:id="rId57"/>
    <p:sldId id="458" r:id="rId58"/>
    <p:sldId id="459" r:id="rId59"/>
    <p:sldId id="460" r:id="rId60"/>
    <p:sldId id="463" r:id="rId61"/>
    <p:sldId id="481" r:id="rId62"/>
    <p:sldId id="482" r:id="rId63"/>
    <p:sldId id="483" r:id="rId64"/>
    <p:sldId id="461" r:id="rId65"/>
    <p:sldId id="462" r:id="rId66"/>
    <p:sldId id="438" r:id="rId67"/>
    <p:sldId id="464" r:id="rId68"/>
    <p:sldId id="465" r:id="rId69"/>
    <p:sldId id="471" r:id="rId70"/>
    <p:sldId id="466" r:id="rId71"/>
    <p:sldId id="468" r:id="rId72"/>
    <p:sldId id="478" r:id="rId73"/>
    <p:sldId id="476" r:id="rId74"/>
    <p:sldId id="477" r:id="rId75"/>
    <p:sldId id="467" r:id="rId76"/>
    <p:sldId id="469" r:id="rId77"/>
    <p:sldId id="470" r:id="rId7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6467" autoAdjust="0"/>
  </p:normalViewPr>
  <p:slideViewPr>
    <p:cSldViewPr>
      <p:cViewPr varScale="1">
        <p:scale>
          <a:sx n="54" d="100"/>
          <a:sy n="54" d="100"/>
        </p:scale>
        <p:origin x="1124" y="60"/>
      </p:cViewPr>
      <p:guideLst>
        <p:guide orient="horz" pos="2160"/>
        <p:guide pos="3840"/>
      </p:guideLst>
    </p:cSldViewPr>
  </p:slideViewPr>
  <p:notesTextViewPr>
    <p:cViewPr>
      <p:scale>
        <a:sx n="100" d="100"/>
        <a:sy n="100" d="100"/>
      </p:scale>
      <p:origin x="0" y="-176"/>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10/11/2024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Mention: PS1; next week’s class will be about data cleaning and research designs (broadly), so please come with your research questions at least half-baked, so we can talk specifics. Project proposal ideas coming up in 3 weeks.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do you do if you don’t have a question? Read through the data dictionaries here, then do some descriptive work! And also watch the video for next week, thinking about </a:t>
            </a:r>
            <a:r>
              <a:rPr lang="en-US"/>
              <a:t>your questions! </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54759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86099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84356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2135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08625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741861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508481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808907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683532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882201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in and out of what’s actually in the paper, but we’re going to use it to frame all of the things we talk about today.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2040065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650481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11083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289105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416411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4241077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413610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taking each child’s height and comparing it to a reference population (matching based on age), then standardizing. So what are the final units? How do we interpret these graphs? Importantly, how will this affect our regression coefficients?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3347899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underestimate descriptive evidence! This is huge!</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4092509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see here? How do we interpret it? Do we need to go through each coefficient here? What is causal and what is not?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958736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 don’t particularly like this model (too macro, relies too much on dynamics). What did others think?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 lot about malnutrition; this paper focuses particularly on its </a:t>
            </a:r>
            <a:r>
              <a:rPr lang="en-US" i="1" dirty="0"/>
              <a:t>long-run </a:t>
            </a:r>
            <a:r>
              <a:rPr lang="en-US" i="0" dirty="0"/>
              <a:t>effects.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534772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36773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211625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006952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an interaction model in our case study (what might it be?) so let’s circle back there. 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632715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979735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537530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26157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911304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35643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 lot more about research designs in the coming lecture. For now, we are only using model-based inference, so they would have to control for a bunch. But they rely on the fact that crop loss is exogenous to children; what does that mean?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3529890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this bit if you want – or defer to appendix for future slides.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361374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167178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3209251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OLS is linear in parameters (not necessarily in data) – it just depends how you plan to interpret the parameters of the funky data you’re giving OLS</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764653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134699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you do here? Have to generally pick a level of x (mean, for example) for this to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4058768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949886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7712329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a:t>
                </a:r>
                <a:r>
                  <a:rPr lang="en-US"/>
                  <a:t>% increase in y.</a:t>
                </a: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3582784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681335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each point is a state; do we want all states to be counted equally in our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757213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without smoothing</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38110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 differences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117112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10/11/2024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10/11/2024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6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1.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7.xml"/><Relationship Id="rId3" Type="http://schemas.openxmlformats.org/officeDocument/2006/relationships/image" Target="../media/image9.png"/><Relationship Id="rId7" Type="http://schemas.openxmlformats.org/officeDocument/2006/relationships/customXml" Target="../ink/ink4.xml"/><Relationship Id="rId12"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png"/><Relationship Id="rId4" Type="http://schemas.openxmlformats.org/officeDocument/2006/relationships/image" Target="../media/image34.png"/><Relationship Id="rId9" Type="http://schemas.openxmlformats.org/officeDocument/2006/relationships/customXml" Target="../ink/ink5.xml"/><Relationship Id="rId14" Type="http://schemas.openxmlformats.org/officeDocument/2006/relationships/image" Target="../media/image49.png"/></Relationships>
</file>

<file path=ppt/slides/_rels/slide6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12.xml"/><Relationship Id="rId18"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image" Target="../media/image9.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56.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1.xml"/><Relationship Id="rId24" Type="http://schemas.openxmlformats.org/officeDocument/2006/relationships/image" Target="../media/image54.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png"/><Relationship Id="rId19" Type="http://schemas.openxmlformats.org/officeDocument/2006/relationships/customXml" Target="../ink/ink15.xml"/><Relationship Id="rId4" Type="http://schemas.openxmlformats.org/officeDocument/2006/relationships/image" Target="../media/image34.png"/><Relationship Id="rId9" Type="http://schemas.openxmlformats.org/officeDocument/2006/relationships/customXml" Target="../ink/ink10.xml"/><Relationship Id="rId14" Type="http://schemas.openxmlformats.org/officeDocument/2006/relationships/image" Target="../media/image49.png"/><Relationship Id="rId22"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6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 Methods </a:t>
            </a:r>
            <a:r>
              <a:rPr lang="en-US"/>
              <a:t>for HSR I </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4: Getting Fancier with Regression </a:t>
            </a:r>
          </a:p>
          <a:p>
            <a:r>
              <a:rPr lang="en-US" sz="2400" dirty="0"/>
              <a:t>October 4, 2024</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114804EE-09CE-B919-9335-4B3C6667A115}"/>
              </a:ext>
            </a:extLst>
          </p:cNvPr>
          <p:cNvPicPr>
            <a:picLocks noChangeAspect="1"/>
          </p:cNvPicPr>
          <p:nvPr/>
        </p:nvPicPr>
        <p:blipFill>
          <a:blip r:embed="rId3"/>
          <a:stretch>
            <a:fillRect/>
          </a:stretch>
        </p:blipFill>
        <p:spPr>
          <a:xfrm>
            <a:off x="3432513" y="1554718"/>
            <a:ext cx="7540287" cy="5294376"/>
          </a:xfrm>
          <a:prstGeom prst="rect">
            <a:avLst/>
          </a:prstGeom>
        </p:spPr>
      </p:pic>
      <p:sp>
        <p:nvSpPr>
          <p:cNvPr id="7" name="TextBox 6">
            <a:extLst>
              <a:ext uri="{FF2B5EF4-FFF2-40B4-BE49-F238E27FC236}">
                <a16:creationId xmlns:a16="http://schemas.microsoft.com/office/drawing/2014/main" id="{569F07BF-22F6-8429-2BE2-62A474A7369B}"/>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86095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45DD4EE0-BE09-E356-0A99-74CFA32A687D}"/>
              </a:ext>
            </a:extLst>
          </p:cNvPr>
          <p:cNvPicPr>
            <a:picLocks noChangeAspect="1"/>
          </p:cNvPicPr>
          <p:nvPr/>
        </p:nvPicPr>
        <p:blipFill>
          <a:blip r:embed="rId3"/>
          <a:stretch>
            <a:fillRect/>
          </a:stretch>
        </p:blipFill>
        <p:spPr>
          <a:xfrm>
            <a:off x="3530986" y="1447800"/>
            <a:ext cx="7518014" cy="5294376"/>
          </a:xfrm>
          <a:prstGeom prst="rect">
            <a:avLst/>
          </a:prstGeom>
        </p:spPr>
      </p:pic>
      <p:pic>
        <p:nvPicPr>
          <p:cNvPr id="7" name="Picture 2" descr="RStudio - RStudio">
            <a:extLst>
              <a:ext uri="{FF2B5EF4-FFF2-40B4-BE49-F238E27FC236}">
                <a16:creationId xmlns:a16="http://schemas.microsoft.com/office/drawing/2014/main" id="{CB3DE5E1-76FF-D59A-13A2-E3EDC3B4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534781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3933C1-3F00-4443-4A79-A8703067C8C0}"/>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93315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118155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253645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927" t="-1305"/>
                </a:stretch>
              </a:blipFill>
            </p:spPr>
            <p:txBody>
              <a:bodyPr/>
              <a:lstStyle/>
              <a:p>
                <a:r>
                  <a:rPr lang="en-US">
                    <a:noFill/>
                  </a:rPr>
                  <a:t> </a:t>
                </a:r>
              </a:p>
            </p:txBody>
          </p:sp>
        </mc:Fallback>
      </mc:AlternateContent>
    </p:spTree>
    <p:extLst>
      <p:ext uri="{BB962C8B-B14F-4D97-AF65-F5344CB8AC3E}">
        <p14:creationId xmlns:p14="http://schemas.microsoft.com/office/powerpoint/2010/main" val="1660677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u="sng" dirty="0">
                    <a:solidFill>
                      <a:schemeClr val="accent3">
                        <a:lumMod val="75000"/>
                      </a:schemeClr>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219199" y="2743200"/>
            <a:ext cx="8591992" cy="4140413"/>
          </a:xfrm>
          <a:prstGeom prst="rect">
            <a:avLst/>
          </a:prstGeom>
        </p:spPr>
      </p:pic>
    </p:spTree>
    <p:extLst>
      <p:ext uri="{BB962C8B-B14F-4D97-AF65-F5344CB8AC3E}">
        <p14:creationId xmlns:p14="http://schemas.microsoft.com/office/powerpoint/2010/main" val="187555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3142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44097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29619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Options with Regressions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There are multiple other things that can be done with a regression</a:t>
            </a:r>
          </a:p>
          <a:p>
            <a:r>
              <a:rPr lang="en-US" sz="2400" dirty="0">
                <a:cs typeface="Times New Roman" panose="02020603050405020304" pitchFamily="18" charset="0"/>
              </a:rPr>
              <a:t>Regression is a </a:t>
            </a:r>
            <a:r>
              <a:rPr lang="en-US" sz="2400" b="1" dirty="0">
                <a:solidFill>
                  <a:srgbClr val="0070C0"/>
                </a:solidFill>
                <a:cs typeface="Times New Roman" panose="02020603050405020304" pitchFamily="18" charset="0"/>
              </a:rPr>
              <a:t>very flexible tool</a:t>
            </a:r>
            <a:endParaRPr lang="en-US" sz="2400" dirty="0">
              <a:solidFill>
                <a:srgbClr val="0070C0"/>
              </a:solidFill>
              <a:cs typeface="Times New Roman" panose="02020603050405020304" pitchFamily="18" charset="0"/>
            </a:endParaRPr>
          </a:p>
          <a:p>
            <a:r>
              <a:rPr lang="en-US" sz="2400" dirty="0">
                <a:cs typeface="Times New Roman" panose="02020603050405020304" pitchFamily="18" charset="0"/>
              </a:rPr>
              <a:t>In class, we’ll cover: </a:t>
            </a:r>
          </a:p>
          <a:p>
            <a:pPr marL="731520" lvl="1" indent="-457200">
              <a:buFont typeface="+mj-lt"/>
              <a:buAutoNum type="arabicPeriod"/>
            </a:pPr>
            <a:r>
              <a:rPr lang="en-US" sz="2400" dirty="0">
                <a:cs typeface="Times New Roman" panose="02020603050405020304" pitchFamily="18" charset="0"/>
              </a:rPr>
              <a:t>Options for variables (scaling &amp; transformations) </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a:t>
            </a:r>
            <a:r>
              <a:rPr lang="en-US" sz="2400" i="1" dirty="0">
                <a:cs typeface="Times New Roman" panose="02020603050405020304" pitchFamily="18" charset="0"/>
              </a:rPr>
              <a:t>which are linear in parameters</a:t>
            </a:r>
            <a:endParaRPr lang="en-US" sz="2400" dirty="0">
              <a:cs typeface="Times New Roman" panose="02020603050405020304" pitchFamily="18" charset="0"/>
            </a:endParaRPr>
          </a:p>
          <a:p>
            <a:r>
              <a:rPr lang="en-US" sz="2400" dirty="0">
                <a:cs typeface="Times New Roman" panose="02020603050405020304" pitchFamily="18" charset="0"/>
              </a:rPr>
              <a:t>Later, we’ll cover more nonlinear regression options: </a:t>
            </a:r>
          </a:p>
          <a:p>
            <a:pPr lvl="1"/>
            <a:r>
              <a:rPr lang="en-US" sz="2200" dirty="0">
                <a:cs typeface="Times New Roman" panose="02020603050405020304" pitchFamily="18" charset="0"/>
              </a:rPr>
              <a:t>Binary outcome variables (</a:t>
            </a:r>
            <a:r>
              <a:rPr lang="en-US" sz="2200" dirty="0" err="1">
                <a:cs typeface="Times New Roman" panose="02020603050405020304" pitchFamily="18" charset="0"/>
              </a:rPr>
              <a:t>probit</a:t>
            </a:r>
            <a:r>
              <a:rPr lang="en-US" sz="2200" dirty="0">
                <a:cs typeface="Times New Roman" panose="02020603050405020304" pitchFamily="18" charset="0"/>
              </a:rPr>
              <a:t>/logit)</a:t>
            </a:r>
          </a:p>
          <a:p>
            <a:pPr lvl="1"/>
            <a:r>
              <a:rPr lang="en-US" sz="2200" dirty="0">
                <a:cs typeface="Times New Roman" panose="02020603050405020304" pitchFamily="18" charset="0"/>
              </a:rPr>
              <a:t>General nonparametric approaches</a:t>
            </a:r>
          </a:p>
        </p:txBody>
      </p:sp>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394648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63071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8466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286579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424325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3745197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3762596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b="-142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D73B5A-C8A3-6B57-A0F2-FD43B23C24BE}"/>
              </a:ext>
            </a:extLst>
          </p:cNvPr>
          <p:cNvSpPr txBox="1"/>
          <p:nvPr/>
        </p:nvSpPr>
        <p:spPr>
          <a:xfrm>
            <a:off x="7239000" y="4419600"/>
            <a:ext cx="3657600" cy="830997"/>
          </a:xfrm>
          <a:prstGeom prst="rect">
            <a:avLst/>
          </a:prstGeom>
          <a:solidFill>
            <a:schemeClr val="accent2"/>
          </a:solidFill>
        </p:spPr>
        <p:txBody>
          <a:bodyPr wrap="square" rtlCol="0">
            <a:spAutoFit/>
          </a:bodyPr>
          <a:lstStyle/>
          <a:p>
            <a:r>
              <a:rPr lang="en-US" sz="2400" dirty="0">
                <a:solidFill>
                  <a:schemeClr val="bg1"/>
                </a:solidFill>
                <a:latin typeface="Aptos" panose="020B0004020202020204" pitchFamily="34" charset="0"/>
              </a:rPr>
              <a:t>What does our case study use?</a:t>
            </a:r>
          </a:p>
        </p:txBody>
      </p:sp>
    </p:spTree>
    <p:extLst>
      <p:ext uri="{BB962C8B-B14F-4D97-AF65-F5344CB8AC3E}">
        <p14:creationId xmlns:p14="http://schemas.microsoft.com/office/powerpoint/2010/main" val="3226316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Why transform an outcome variable?</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E698CFE-9306-601B-B17F-922D4CF05B24}"/>
              </a:ext>
            </a:extLst>
          </p:cNvPr>
          <p:cNvPicPr>
            <a:picLocks noChangeAspect="1"/>
          </p:cNvPicPr>
          <p:nvPr/>
        </p:nvPicPr>
        <p:blipFill>
          <a:blip r:embed="rId3"/>
          <a:stretch>
            <a:fillRect/>
          </a:stretch>
        </p:blipFill>
        <p:spPr>
          <a:xfrm>
            <a:off x="304800" y="1143000"/>
            <a:ext cx="10744200" cy="4742268"/>
          </a:xfrm>
          <a:prstGeom prst="rect">
            <a:avLst/>
          </a:prstGeom>
        </p:spPr>
      </p:pic>
    </p:spTree>
    <p:extLst>
      <p:ext uri="{BB962C8B-B14F-4D97-AF65-F5344CB8AC3E}">
        <p14:creationId xmlns:p14="http://schemas.microsoft.com/office/powerpoint/2010/main" val="1909693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descriptive evidence</a:t>
            </a:r>
            <a:endParaRPr lang="en-US"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E10E1BB-1876-F943-BB42-0E6A7975A06E}"/>
              </a:ext>
            </a:extLst>
          </p:cNvPr>
          <p:cNvPicPr>
            <a:picLocks noChangeAspect="1"/>
          </p:cNvPicPr>
          <p:nvPr/>
        </p:nvPicPr>
        <p:blipFill>
          <a:blip r:embed="rId3"/>
          <a:stretch>
            <a:fillRect/>
          </a:stretch>
        </p:blipFill>
        <p:spPr>
          <a:xfrm>
            <a:off x="457200" y="1219200"/>
            <a:ext cx="10518027" cy="4495800"/>
          </a:xfrm>
          <a:prstGeom prst="rect">
            <a:avLst/>
          </a:prstGeom>
        </p:spPr>
      </p:pic>
    </p:spTree>
    <p:extLst>
      <p:ext uri="{BB962C8B-B14F-4D97-AF65-F5344CB8AC3E}">
        <p14:creationId xmlns:p14="http://schemas.microsoft.com/office/powerpoint/2010/main" val="121345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472928" cy="4041648"/>
          </a:xfrm>
        </p:spPr>
        <p:txBody>
          <a:bodyPr>
            <a:normAutofit/>
          </a:bodyPr>
          <a:lstStyle/>
          <a:p>
            <a:r>
              <a:rPr lang="en-US" dirty="0">
                <a:solidFill>
                  <a:schemeClr val="accent1">
                    <a:lumMod val="60000"/>
                    <a:lumOff val="40000"/>
                  </a:schemeClr>
                </a:solidFill>
              </a:rPr>
              <a:t>Case Study: </a:t>
            </a:r>
            <a:br>
              <a:rPr lang="en-US" dirty="0"/>
            </a:br>
            <a:r>
              <a:rPr lang="en-US" sz="5500" dirty="0"/>
              <a:t>Children at Risk: The Effect of Crop Loss on Child Health in Rural Mexico</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r>
              <a:rPr lang="en-US" dirty="0"/>
              <a:t>RUHR Economic Working Paper (2012)</a:t>
            </a:r>
          </a:p>
        </p:txBody>
      </p:sp>
    </p:spTree>
    <p:extLst>
      <p:ext uri="{BB962C8B-B14F-4D97-AF65-F5344CB8AC3E}">
        <p14:creationId xmlns:p14="http://schemas.microsoft.com/office/powerpoint/2010/main" val="893877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7160"/>
            <a:ext cx="10439400" cy="624840"/>
          </a:xfrm>
        </p:spPr>
        <p:txBody>
          <a:bodyPr>
            <a:noAutofit/>
          </a:bodyPr>
          <a:lstStyle/>
          <a:p>
            <a:r>
              <a:rPr lang="en-US" sz="3600" dirty="0">
                <a:cs typeface="Times New Roman" panose="02020603050405020304" pitchFamily="18" charset="0"/>
              </a:rPr>
              <a:t>Case study: Interpreting a regression</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CD425AC-D360-EBB1-32C0-FABF0529810B}"/>
              </a:ext>
            </a:extLst>
          </p:cNvPr>
          <p:cNvPicPr>
            <a:picLocks noGrp="1" noChangeAspect="1"/>
          </p:cNvPicPr>
          <p:nvPr>
            <p:ph idx="1"/>
          </p:nvPr>
        </p:nvPicPr>
        <p:blipFill>
          <a:blip r:embed="rId3"/>
          <a:stretch>
            <a:fillRect/>
          </a:stretch>
        </p:blipFill>
        <p:spPr>
          <a:xfrm>
            <a:off x="2286000" y="663686"/>
            <a:ext cx="7620000" cy="6118114"/>
          </a:xfrm>
        </p:spPr>
      </p:pic>
    </p:spTree>
    <p:extLst>
      <p:ext uri="{BB962C8B-B14F-4D97-AF65-F5344CB8AC3E}">
        <p14:creationId xmlns:p14="http://schemas.microsoft.com/office/powerpoint/2010/main" val="543665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spTree>
    <p:extLst>
      <p:ext uri="{BB962C8B-B14F-4D97-AF65-F5344CB8AC3E}">
        <p14:creationId xmlns:p14="http://schemas.microsoft.com/office/powerpoint/2010/main" val="2844751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754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21769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4193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032372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2381917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27392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74609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is the setting of the paper? </a:t>
            </a:r>
          </a:p>
          <a:p>
            <a:r>
              <a:rPr lang="en-US" sz="2400" dirty="0">
                <a:cs typeface="Times New Roman" panose="02020603050405020304" pitchFamily="18" charset="0"/>
              </a:rPr>
              <a:t>What is the causal question? </a:t>
            </a:r>
          </a:p>
          <a:p>
            <a:r>
              <a:rPr lang="en-US" sz="2400" dirty="0">
                <a:cs typeface="Times New Roman" panose="02020603050405020304" pitchFamily="18" charset="0"/>
              </a:rPr>
              <a:t>Why is this an important question? </a:t>
            </a:r>
          </a:p>
        </p:txBody>
      </p:sp>
      <p:pic>
        <p:nvPicPr>
          <p:cNvPr id="5" name="Picture 4">
            <a:extLst>
              <a:ext uri="{FF2B5EF4-FFF2-40B4-BE49-F238E27FC236}">
                <a16:creationId xmlns:a16="http://schemas.microsoft.com/office/drawing/2014/main" id="{362AE2A7-A90F-2AD6-749E-08C11D76E693}"/>
              </a:ext>
            </a:extLst>
          </p:cNvPr>
          <p:cNvPicPr>
            <a:picLocks noChangeAspect="1"/>
          </p:cNvPicPr>
          <p:nvPr/>
        </p:nvPicPr>
        <p:blipFill>
          <a:blip r:embed="rId3"/>
          <a:stretch>
            <a:fillRect/>
          </a:stretch>
        </p:blipFill>
        <p:spPr>
          <a:xfrm>
            <a:off x="4419600" y="2636494"/>
            <a:ext cx="6744418" cy="4221506"/>
          </a:xfrm>
          <a:prstGeom prst="rect">
            <a:avLst/>
          </a:prstGeom>
        </p:spPr>
      </p:pic>
      <p:pic>
        <p:nvPicPr>
          <p:cNvPr id="7" name="Picture 6">
            <a:extLst>
              <a:ext uri="{FF2B5EF4-FFF2-40B4-BE49-F238E27FC236}">
                <a16:creationId xmlns:a16="http://schemas.microsoft.com/office/drawing/2014/main" id="{EE1423B1-75B3-20DD-233B-F2DD7CDD3DAA}"/>
              </a:ext>
            </a:extLst>
          </p:cNvPr>
          <p:cNvPicPr>
            <a:picLocks noChangeAspect="1"/>
          </p:cNvPicPr>
          <p:nvPr/>
        </p:nvPicPr>
        <p:blipFill>
          <a:blip r:embed="rId4"/>
          <a:stretch>
            <a:fillRect/>
          </a:stretch>
        </p:blipFill>
        <p:spPr>
          <a:xfrm>
            <a:off x="5397566" y="1990694"/>
            <a:ext cx="6794434" cy="645800"/>
          </a:xfrm>
          <a:prstGeom prst="rect">
            <a:avLst/>
          </a:prstGeom>
        </p:spPr>
      </p:pic>
    </p:spTree>
    <p:extLst>
      <p:ext uri="{BB962C8B-B14F-4D97-AF65-F5344CB8AC3E}">
        <p14:creationId xmlns:p14="http://schemas.microsoft.com/office/powerpoint/2010/main" val="2062038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526172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8553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250811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Nonlinear Models (pt. 1)</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259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Sometimes, a linear model</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isn’t enough </a:t>
            </a:r>
            <a:r>
              <a:rPr lang="en-US" sz="2400" dirty="0">
                <a:cs typeface="Times New Roman" panose="02020603050405020304" pitchFamily="18" charset="0"/>
              </a:rPr>
              <a:t>(even after transformations)</a:t>
            </a: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740758"/>
            <a:ext cx="7978231" cy="4572000"/>
          </a:xfrm>
          <a:prstGeom prst="rect">
            <a:avLst/>
          </a:prstGeom>
        </p:spPr>
      </p:pic>
    </p:spTree>
    <p:extLst>
      <p:ext uri="{BB962C8B-B14F-4D97-AF65-F5344CB8AC3E}">
        <p14:creationId xmlns:p14="http://schemas.microsoft.com/office/powerpoint/2010/main" val="4305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Could we transform this data?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When data can be transformed to accommodate linear relationships, </a:t>
            </a:r>
            <a:r>
              <a:rPr lang="en-US" sz="2400" b="1" dirty="0">
                <a:cs typeface="Times New Roman" panose="02020603050405020304" pitchFamily="18" charset="0"/>
              </a:rPr>
              <a:t>do it</a:t>
            </a:r>
          </a:p>
          <a:p>
            <a:r>
              <a:rPr lang="en-US" sz="2400" b="1" dirty="0">
                <a:solidFill>
                  <a:schemeClr val="accent2">
                    <a:lumMod val="75000"/>
                  </a:schemeClr>
                </a:solidFill>
                <a:cs typeface="Times New Roman" panose="02020603050405020304" pitchFamily="18" charset="0"/>
              </a:rPr>
              <a:t>Otherwise, add polynomial terms!</a:t>
            </a:r>
            <a:endParaRPr lang="en-US" sz="24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981200"/>
            <a:ext cx="7978231" cy="4572000"/>
          </a:xfrm>
          <a:prstGeom prst="rect">
            <a:avLst/>
          </a:prstGeom>
        </p:spPr>
      </p:pic>
    </p:spTree>
    <p:extLst>
      <p:ext uri="{BB962C8B-B14F-4D97-AF65-F5344CB8AC3E}">
        <p14:creationId xmlns:p14="http://schemas.microsoft.com/office/powerpoint/2010/main" val="2803149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7400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r>
                  <a:rPr lang="en-US" sz="2400" dirty="0">
                    <a:cs typeface="Times New Roman" panose="02020603050405020304" pitchFamily="18" charset="0"/>
                  </a:rPr>
                  <a:t>Changing functional forms may yield a better fit, but also changes interpretation of the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751167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831719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dirty="0">
                    <a:cs typeface="Times New Roman" panose="02020603050405020304" pitchFamily="18" charset="0"/>
                  </a:rPr>
                  <a:t>Another caution: </a:t>
                </a:r>
                <a:r>
                  <a:rPr lang="en-US" sz="2400" b="1" dirty="0">
                    <a:solidFill>
                      <a:schemeClr val="accent2">
                        <a:lumMod val="75000"/>
                      </a:schemeClr>
                    </a:solidFill>
                    <a:cs typeface="Times New Roman" panose="02020603050405020304" pitchFamily="18" charset="0"/>
                  </a:rPr>
                  <a:t>overfitting</a:t>
                </a:r>
              </a:p>
              <a:p>
                <a:pPr lvl="1"/>
                <a:r>
                  <a:rPr lang="en-US" sz="2200" dirty="0">
                    <a:cs typeface="Times New Roman" panose="02020603050405020304" pitchFamily="18" charset="0"/>
                  </a:rPr>
                  <a:t>How much randomness in the data do we want to add to our model?</a:t>
                </a:r>
              </a:p>
              <a:p>
                <a:pPr lvl="1"/>
                <a:r>
                  <a:rPr lang="en-US" sz="2200" dirty="0">
                    <a:cs typeface="Times New Roman" panose="02020603050405020304" pitchFamily="18" charset="0"/>
                  </a:rPr>
                  <a:t>How much complication in our marginal effects are we willing to tolerate?</a:t>
                </a:r>
              </a:p>
              <a:p>
                <a:pPr lvl="1"/>
                <a:r>
                  <a:rPr lang="en-US" sz="2200" dirty="0">
                    <a:cs typeface="Times New Roman" panose="02020603050405020304" pitchFamily="18" charset="0"/>
                  </a:rPr>
                  <a:t>See discussion on LASSO, etc. for </a:t>
                </a:r>
                <a:r>
                  <a:rPr lang="en-US" sz="2200" u="sng" dirty="0">
                    <a:cs typeface="Times New Roman" panose="02020603050405020304" pitchFamily="18" charset="0"/>
                  </a:rPr>
                  <a:t>automated inclusion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A8432CE3-10BE-F9BA-EC99-0B3F195F5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32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makes their causal inference possible – that is, what is their</a:t>
            </a:r>
            <a:r>
              <a:rPr lang="en-US" sz="2400" u="sng" dirty="0">
                <a:cs typeface="Times New Roman" panose="02020603050405020304" pitchFamily="18" charset="0"/>
              </a:rPr>
              <a:t> research design</a:t>
            </a:r>
            <a:r>
              <a:rPr lang="en-US" sz="2400" dirty="0">
                <a:cs typeface="Times New Roman" panose="02020603050405020304" pitchFamily="18" charset="0"/>
              </a:rPr>
              <a:t>? </a:t>
            </a:r>
          </a:p>
          <a:p>
            <a:r>
              <a:rPr lang="en-US" sz="2400" dirty="0">
                <a:cs typeface="Times New Roman" panose="02020603050405020304" pitchFamily="18" charset="0"/>
              </a:rPr>
              <a:t>How does it deal with this table? </a:t>
            </a:r>
          </a:p>
        </p:txBody>
      </p:sp>
      <p:pic>
        <p:nvPicPr>
          <p:cNvPr id="9" name="Picture 8">
            <a:extLst>
              <a:ext uri="{FF2B5EF4-FFF2-40B4-BE49-F238E27FC236}">
                <a16:creationId xmlns:a16="http://schemas.microsoft.com/office/drawing/2014/main" id="{047CDC40-9FE1-255A-3865-1A0301DCD251}"/>
              </a:ext>
            </a:extLst>
          </p:cNvPr>
          <p:cNvPicPr>
            <a:picLocks noChangeAspect="1"/>
          </p:cNvPicPr>
          <p:nvPr/>
        </p:nvPicPr>
        <p:blipFill>
          <a:blip r:embed="rId3"/>
          <a:stretch>
            <a:fillRect/>
          </a:stretch>
        </p:blipFill>
        <p:spPr>
          <a:xfrm>
            <a:off x="1752600" y="2443844"/>
            <a:ext cx="7944959" cy="4048690"/>
          </a:xfrm>
          <a:prstGeom prst="rect">
            <a:avLst/>
          </a:prstGeom>
        </p:spPr>
      </p:pic>
    </p:spTree>
    <p:extLst>
      <p:ext uri="{BB962C8B-B14F-4D97-AF65-F5344CB8AC3E}">
        <p14:creationId xmlns:p14="http://schemas.microsoft.com/office/powerpoint/2010/main" val="4247217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925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Regressors</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066801"/>
                <a:ext cx="10015391"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1831065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sp useBgFill="1">
        <p:nvSpPr>
          <p:cNvPr id="1037" name="Rectangle 10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90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81600" y="962232"/>
                <a:ext cx="5791201" cy="5141388"/>
              </a:xfrm>
            </p:spPr>
            <p:txBody>
              <a:bodyPr>
                <a:noAutofit/>
              </a:bodyPr>
              <a:lstStyle/>
              <a:p>
                <a:r>
                  <a:rPr lang="en-US" sz="2400" dirty="0"/>
                  <a:t>Effect of hospital quality on patient outcomes </a:t>
                </a:r>
                <a14:m>
                  <m:oMath xmlns:m="http://schemas.openxmlformats.org/officeDocument/2006/math">
                    <m:r>
                      <a:rPr lang="en-CA" sz="2400" b="0" i="1" smtClean="0">
                        <a:latin typeface="Cambria Math" panose="02040503050406030204" pitchFamily="18" charset="0"/>
                      </a:rPr>
                      <m:t>⇒</m:t>
                    </m:r>
                  </m:oMath>
                </a14:m>
                <a:endParaRPr lang="en-US" sz="2400" dirty="0"/>
              </a:p>
              <a:p>
                <a:r>
                  <a:rPr lang="en-US" sz="2400" u="sng" dirty="0">
                    <a:solidFill>
                      <a:schemeClr val="accent3">
                        <a:lumMod val="75000"/>
                      </a:schemeClr>
                    </a:solidFill>
                  </a:rPr>
                  <a:t>What about the hospitals that attract the riskiest patients?</a:t>
                </a:r>
              </a:p>
              <a:p>
                <a:r>
                  <a:rPr lang="en-US" sz="2400" u="sng" dirty="0">
                    <a:solidFill>
                      <a:schemeClr val="accent3">
                        <a:lumMod val="75000"/>
                      </a:schemeClr>
                    </a:solidFill>
                  </a:rPr>
                  <a:t>Which types of patients end up on ventilation?</a:t>
                </a:r>
              </a:p>
              <a:p>
                <a:r>
                  <a:rPr lang="en-US" sz="2400" u="sng" dirty="0">
                    <a:solidFill>
                      <a:schemeClr val="accent3">
                        <a:lumMod val="75000"/>
                      </a:schemeClr>
                    </a:solidFill>
                  </a:rPr>
                  <a:t>Which types of patient-hospital pairs may have the most likelihood of “mismeasuring” quality?</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81600" y="962232"/>
                <a:ext cx="5791201" cy="5141388"/>
              </a:xfrm>
              <a:blipFill>
                <a:blip r:embed="rId3"/>
                <a:stretch>
                  <a:fillRect l="-73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4"/>
          <a:stretch>
            <a:fillRect/>
          </a:stretch>
        </p:blipFill>
        <p:spPr>
          <a:xfrm>
            <a:off x="685800" y="1013549"/>
            <a:ext cx="4296375" cy="4201111"/>
          </a:xfrm>
          <a:prstGeom prst="rect">
            <a:avLst/>
          </a:prstGeom>
        </p:spPr>
      </p:pic>
    </p:spTree>
    <p:extLst>
      <p:ext uri="{BB962C8B-B14F-4D97-AF65-F5344CB8AC3E}">
        <p14:creationId xmlns:p14="http://schemas.microsoft.com/office/powerpoint/2010/main" val="4133584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2584664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3A268E48-D973-4B16-B415-0D72563910D3}"/>
              </a:ext>
            </a:extLst>
          </p:cNvPr>
          <p:cNvPicPr>
            <a:picLocks noChangeAspect="1"/>
          </p:cNvPicPr>
          <p:nvPr/>
        </p:nvPicPr>
        <p:blipFill>
          <a:blip r:embed="rId3"/>
          <a:stretch>
            <a:fillRect/>
          </a:stretch>
        </p:blipFill>
        <p:spPr>
          <a:xfrm>
            <a:off x="3429000" y="1565632"/>
            <a:ext cx="7574858" cy="5292368"/>
          </a:xfrm>
          <a:prstGeom prst="rect">
            <a:avLst/>
          </a:prstGeom>
        </p:spPr>
      </p:pic>
      <p:sp>
        <p:nvSpPr>
          <p:cNvPr id="6" name="TextBox 5">
            <a:extLst>
              <a:ext uri="{FF2B5EF4-FFF2-40B4-BE49-F238E27FC236}">
                <a16:creationId xmlns:a16="http://schemas.microsoft.com/office/drawing/2014/main" id="{F34385F4-0A1D-BC00-DD8C-B8A72ACEC914}"/>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4462324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2604</TotalTime>
  <Words>5537</Words>
  <Application>Microsoft Office PowerPoint</Application>
  <PresentationFormat>Widescreen</PresentationFormat>
  <Paragraphs>546</Paragraphs>
  <Slides>77</Slides>
  <Notes>66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Aptos</vt:lpstr>
      <vt:lpstr>Arial</vt:lpstr>
      <vt:lpstr>Calibri</vt:lpstr>
      <vt:lpstr>Cambria Math</vt:lpstr>
      <vt:lpstr>Open Sans</vt:lpstr>
      <vt:lpstr>Symbol</vt:lpstr>
      <vt:lpstr>Times New Roman</vt:lpstr>
      <vt:lpstr>Wingdings 2</vt:lpstr>
      <vt:lpstr>View</vt:lpstr>
      <vt:lpstr>Quant Methods for HSR I </vt:lpstr>
      <vt:lpstr>Other Options with Regressions</vt:lpstr>
      <vt:lpstr>Case Study:  Children at Risk: The Effect of Crop Loss on Child Health in Rural Mexico</vt:lpstr>
      <vt:lpstr>Motivation and Research Design</vt:lpstr>
      <vt:lpstr>Motivation and Research Design</vt:lpstr>
      <vt:lpstr>Variable Selection: Transformations</vt:lpstr>
      <vt:lpstr>Scaling Regressors</vt:lpstr>
      <vt:lpstr>Scaling Regressors</vt:lpstr>
      <vt:lpstr>Scaling Observations</vt:lpstr>
      <vt:lpstr>Scaling Observations</vt:lpstr>
      <vt:lpstr>Scaling Observations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 </vt:lpstr>
      <vt:lpstr>Nonlinear Transformations: Achieving “Linearity” (?) </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What kinds of transformations exist?</vt:lpstr>
      <vt:lpstr>What kinds of transformations exist?</vt:lpstr>
      <vt:lpstr>Case Study: Why transform an outcome variable?</vt:lpstr>
      <vt:lpstr>Case study: descriptive evidence</vt:lpstr>
      <vt:lpstr>Case study: Interpreting a regression</vt:lpstr>
      <vt:lpstr>Mini Referee Report</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Nonlinear Models (pt. 1)</vt:lpstr>
      <vt:lpstr>Nonlinearities</vt:lpstr>
      <vt:lpstr>Could we transform this data? </vt:lpstr>
      <vt:lpstr>Choosing a Functional Form </vt:lpstr>
      <vt:lpstr>Choosing a Functional Form </vt:lpstr>
      <vt:lpstr>How do we Interpret Coefficients? </vt:lpstr>
      <vt:lpstr>How do we Interpret Coefficients? </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Notes on Causality and Bias</vt:lpstr>
      <vt:lpstr>Interpreting your results causally (One more time)</vt:lpstr>
      <vt:lpstr>Omitted Variables </vt:lpstr>
      <vt:lpstr>Omitted Variables </vt:lpstr>
      <vt:lpstr>Measurement Error</vt:lpstr>
      <vt:lpstr>Measurement Error</vt:lpstr>
      <vt:lpstr>Classical Measurement Error</vt:lpstr>
      <vt:lpstr>Non-Classical Measurement Error: Examples</vt:lpstr>
      <vt:lpstr>Non-Classical Measurement Error: Examples</vt:lpstr>
      <vt:lpstr>Collinearity and Causality</vt:lpstr>
      <vt:lpstr>Collinearity and Causality</vt:lpstr>
      <vt:lpstr>Collinearity and Causality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132</cp:revision>
  <dcterms:created xsi:type="dcterms:W3CDTF">2011-01-10T00:42:42Z</dcterms:created>
  <dcterms:modified xsi:type="dcterms:W3CDTF">2024-10-11T16:51:05Z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